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65" r:id="rId20"/>
    <p:sldId id="469" r:id="rId21"/>
    <p:sldId id="470" r:id="rId22"/>
    <p:sldId id="473" r:id="rId23"/>
    <p:sldId id="471" r:id="rId24"/>
    <p:sldId id="472" r:id="rId25"/>
    <p:sldId id="474" r:id="rId26"/>
    <p:sldId id="475" r:id="rId27"/>
    <p:sldId id="381" r:id="rId28"/>
    <p:sldId id="429" r:id="rId29"/>
    <p:sldId id="431" r:id="rId30"/>
    <p:sldId id="459" r:id="rId31"/>
    <p:sldId id="384" r:id="rId32"/>
    <p:sldId id="481" r:id="rId33"/>
    <p:sldId id="476" r:id="rId34"/>
    <p:sldId id="477" r:id="rId35"/>
    <p:sldId id="480" r:id="rId36"/>
    <p:sldId id="478" r:id="rId37"/>
    <p:sldId id="482" r:id="rId38"/>
    <p:sldId id="460" r:id="rId39"/>
    <p:sldId id="436" r:id="rId40"/>
    <p:sldId id="483" r:id="rId41"/>
    <p:sldId id="484" r:id="rId42"/>
    <p:sldId id="485" r:id="rId43"/>
    <p:sldId id="486" r:id="rId44"/>
    <p:sldId id="3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0" autoAdjust="0"/>
  </p:normalViewPr>
  <p:slideViewPr>
    <p:cSldViewPr snapToGrid="0">
      <p:cViewPr>
        <p:scale>
          <a:sx n="75" d="100"/>
          <a:sy n="75" d="100"/>
        </p:scale>
        <p:origin x="874"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02:54:50.078" v="4622" actId="20577"/>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00:46:09.691" v="3739" actId="478"/>
        <pc:sldMkLst>
          <pc:docMk/>
          <pc:sldMk cId="979769990" sldId="377"/>
        </pc:sldMkLst>
        <pc:spChg chg="mod">
          <ac:chgData name="Weifeng Xu" userId="e7aed605-a3dd-4d5a-a692-a87037af107b" providerId="ADAL" clId="{A607ACB5-F40C-412A-A21E-8D57A08453C8}" dt="2025-04-07T00:39:14.675" v="3672"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00:59:36.251" v="3790" actId="404"/>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00:58:28.070" v="3771" actId="108"/>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02:36:17.822" v="4384" actId="20577"/>
        <pc:sldMkLst>
          <pc:docMk/>
          <pc:sldMk cId="2650941744" sldId="460"/>
        </pc:sldMkLst>
        <pc:spChg chg="mod">
          <ac:chgData name="Weifeng Xu" userId="e7aed605-a3dd-4d5a-a692-a87037af107b" providerId="ADAL" clId="{A607ACB5-F40C-412A-A21E-8D57A08453C8}" dt="2025-04-07T02:36:17.822" v="4384" actId="2057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4.png"/><Relationship Id="rId4" Type="http://schemas.openxmlformats.org/officeDocument/2006/relationships/customXml" Target="../ink/ink1.xml"/><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file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10000"/>
          </a:bodyPr>
          <a:lstStyle/>
          <a:p>
            <a:r>
              <a:rPr lang="en-US" dirty="0" err="1">
                <a:solidFill>
                  <a:schemeClr val="accent2"/>
                </a:solidFill>
              </a:rPr>
              <a:t>sms</a:t>
            </a:r>
            <a:r>
              <a:rPr lang="en-US" dirty="0"/>
              <a:t>: Core SMS message data.</a:t>
            </a:r>
          </a:p>
          <a:p>
            <a:r>
              <a:rPr lang="en-US" dirty="0" err="1">
                <a:solidFill>
                  <a:schemeClr val="accent2"/>
                </a:solidFill>
              </a:rPr>
              <a:t>pdu</a:t>
            </a:r>
            <a:r>
              <a:rPr lang="en-US" dirty="0"/>
              <a:t>: Raw SMS/MMS message data.</a:t>
            </a:r>
          </a:p>
          <a:p>
            <a:r>
              <a:rPr lang="en-US" dirty="0">
                <a:solidFill>
                  <a:schemeClr val="accent2"/>
                </a:solidFill>
              </a:rPr>
              <a:t>part</a:t>
            </a:r>
            <a:r>
              <a:rPr lang="en-US" dirty="0"/>
              <a:t>: MMS message parts (e.g., text, media).</a:t>
            </a:r>
          </a:p>
          <a:p>
            <a:r>
              <a:rPr lang="en-US" dirty="0">
                <a:solidFill>
                  <a:schemeClr val="accent2"/>
                </a:solidFill>
              </a:rPr>
              <a:t>threads</a:t>
            </a:r>
            <a:r>
              <a:rPr lang="en-US" dirty="0"/>
              <a:t>: Conversation grouping.</a:t>
            </a:r>
          </a:p>
          <a:p>
            <a:r>
              <a:rPr lang="en-US" dirty="0" err="1">
                <a:solidFill>
                  <a:schemeClr val="accent2"/>
                </a:solidFill>
              </a:rPr>
              <a:t>canonical_addresses</a:t>
            </a:r>
            <a:r>
              <a:rPr lang="en-US" dirty="0">
                <a:solidFill>
                  <a:schemeClr val="accent2"/>
                </a:solidFill>
              </a:rPr>
              <a:t>: </a:t>
            </a:r>
            <a:r>
              <a:rPr lang="en-US" dirty="0"/>
              <a:t>Phone number normalization.</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Need the </a:t>
            </a:r>
            <a:r>
              <a:rPr lang="en-GB" dirty="0">
                <a:solidFill>
                  <a:schemeClr val="accent2"/>
                </a:solidFill>
              </a:rPr>
              <a:t>part</a:t>
            </a:r>
            <a:r>
              <a:rPr lang="en-GB" dirty="0"/>
              <a:t> table to retrieve the MMS messages.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656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69620" y="3882710"/>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333948"/>
            <a:ext cx="10609836" cy="369331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a:t>date</a:t>
            </a:r>
            <a:r>
              <a:rPr lang="en-US" dirty="0"/>
              <a:t>: </a:t>
            </a:r>
            <a:r>
              <a:rPr lang="en-GB" dirty="0"/>
              <a:t>The timestamp when the message was sent or received, stored as a Unix epoch time (in milliseconds).</a:t>
            </a:r>
          </a:p>
          <a:p>
            <a:pPr marL="285750" indent="-285750">
              <a:buFont typeface="Arial" panose="020B0604020202020204" pitchFamily="34" charset="0"/>
              <a:buChar char="•"/>
            </a:pPr>
            <a:r>
              <a:rPr lang="en-US" b="1" dirty="0" err="1"/>
              <a:t>msg_box</a:t>
            </a:r>
            <a:r>
              <a:rPr lang="en-US" dirty="0"/>
              <a:t>: </a:t>
            </a:r>
            <a:r>
              <a:rPr lang="en-GB" dirty="0" err="1"/>
              <a:t>msg_box</a:t>
            </a:r>
            <a:r>
              <a:rPr lang="en-GB" dirty="0"/>
              <a:t> 1 are incoming MMS messages, and those with </a:t>
            </a:r>
            <a:r>
              <a:rPr lang="en-GB" dirty="0" err="1"/>
              <a:t>msg_box</a:t>
            </a:r>
            <a:r>
              <a:rPr lang="en-GB" dirty="0"/>
              <a:t> 2 are outgoing MMS messages.</a:t>
            </a:r>
          </a:p>
          <a:p>
            <a:pPr marL="285750" indent="-285750">
              <a:buFont typeface="Arial" panose="020B0604020202020204" pitchFamily="34" charset="0"/>
              <a:buChar char="•"/>
            </a:pPr>
            <a:r>
              <a:rPr lang="en-US" b="1" dirty="0"/>
              <a:t>read</a:t>
            </a:r>
            <a:r>
              <a:rPr lang="en-US" dirty="0"/>
              <a:t>: 0 = Unread.1 = Read.</a:t>
            </a:r>
          </a:p>
          <a:p>
            <a:pPr marL="285750" indent="-285750">
              <a:buFont typeface="Arial" panose="020B0604020202020204" pitchFamily="34" charset="0"/>
              <a:buChar char="•"/>
            </a:pPr>
            <a:r>
              <a:rPr lang="en-US" b="1" dirty="0" err="1"/>
              <a:t>ct_t</a:t>
            </a:r>
            <a:r>
              <a:rPr lang="en-US" b="1" dirty="0"/>
              <a:t>: </a:t>
            </a:r>
            <a:r>
              <a:rPr lang="en-GB" dirty="0"/>
              <a:t>content type of the message: Specifies the format of the MMS message. </a:t>
            </a:r>
            <a:r>
              <a:rPr lang="en-US" dirty="0">
                <a:solidFill>
                  <a:schemeClr val="accent2"/>
                </a:solidFill>
              </a:rPr>
              <a:t>application/</a:t>
            </a:r>
            <a:r>
              <a:rPr lang="en-US" dirty="0" err="1">
                <a:solidFill>
                  <a:schemeClr val="accent2"/>
                </a:solidFill>
              </a:rPr>
              <a:t>vnd.wap.multipart.related</a:t>
            </a:r>
            <a:r>
              <a:rPr lang="en-US" dirty="0">
                <a:solidFill>
                  <a:schemeClr val="accent2"/>
                </a:solidFill>
              </a:rPr>
              <a:t> </a:t>
            </a:r>
            <a:r>
              <a:rPr lang="en-US" dirty="0"/>
              <a:t>indicates a multipart MMS message (e.g., containing text and media). NULL values might indicate SMS messages or messages without a specified content type.</a:t>
            </a:r>
          </a:p>
          <a:p>
            <a:pPr marL="285750" indent="-285750">
              <a:buFont typeface="Arial" panose="020B0604020202020204" pitchFamily="34" charset="0"/>
              <a:buChar char="•"/>
            </a:pPr>
            <a:r>
              <a:rPr lang="en-GB" b="1" dirty="0" err="1"/>
              <a:t>ct_l</a:t>
            </a:r>
            <a:r>
              <a:rPr lang="en-GB" b="1" dirty="0"/>
              <a:t>: </a:t>
            </a:r>
            <a:r>
              <a:rPr lang="en-GB" dirty="0"/>
              <a:t>The content location, often a URL or reference to where the MMS content can be retrieved (e.g., from a carrier’s server).</a:t>
            </a:r>
          </a:p>
          <a:p>
            <a:pPr marL="285750" indent="-285750">
              <a:buFont typeface="Arial" panose="020B0604020202020204" pitchFamily="34" charset="0"/>
              <a:buChar char="•"/>
            </a:pPr>
            <a:r>
              <a:rPr lang="en-US" b="1" dirty="0" err="1"/>
              <a:t>m_type</a:t>
            </a:r>
            <a:r>
              <a:rPr lang="en-US" dirty="0"/>
              <a:t>: The MMS message type. </a:t>
            </a:r>
            <a:r>
              <a:rPr lang="en-GB" dirty="0"/>
              <a:t>128 = MMS notification (indicating an MMS is available to download).130 = MMS delivery report.132 = MMS message (the actual message).</a:t>
            </a: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1588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47700" y="954942"/>
            <a:ext cx="10416540" cy="2031325"/>
          </a:xfrm>
          <a:prstGeom prst="rect">
            <a:avLst/>
          </a:prstGeom>
          <a:noFill/>
        </p:spPr>
        <p:txBody>
          <a:bodyPr wrap="square">
            <a:spAutoFit/>
          </a:bodyPr>
          <a:lstStyle/>
          <a:p>
            <a:r>
              <a:rPr lang="en-US" b="1" dirty="0" err="1"/>
              <a:t>pri</a:t>
            </a:r>
            <a:r>
              <a:rPr lang="en-US" dirty="0"/>
              <a:t>: </a:t>
            </a:r>
            <a:r>
              <a:rPr lang="en-GB" dirty="0"/>
              <a:t>The priority of the MMS message, as set by the sender or network. 129 = Low priority.130 = Normal priority (default).131 = High priority.</a:t>
            </a:r>
            <a:endParaRPr lang="en-US" dirty="0"/>
          </a:p>
          <a:p>
            <a:r>
              <a:rPr lang="en-US" b="1" dirty="0" err="1"/>
              <a:t>st</a:t>
            </a:r>
            <a:r>
              <a:rPr lang="en-US" dirty="0"/>
              <a:t>: </a:t>
            </a:r>
            <a:r>
              <a:rPr lang="en-GB" dirty="0"/>
              <a:t>The status of the MMS message, often used for MMS notifications to indicate the retrieval status.</a:t>
            </a:r>
          </a:p>
          <a:p>
            <a:r>
              <a:rPr lang="en-GB" b="1" dirty="0"/>
              <a:t>seen</a:t>
            </a:r>
            <a:r>
              <a:rPr lang="en-GB" dirty="0"/>
              <a:t>: Indicates whether the message has been seen by the user (e.g., displayed in the messaging app).0 = Not seen.1 = Seen.</a:t>
            </a:r>
          </a:p>
          <a:p>
            <a:r>
              <a:rPr lang="en-GB" b="1" dirty="0" err="1"/>
              <a:t>text_only</a:t>
            </a:r>
            <a:r>
              <a:rPr lang="en-GB" b="1" dirty="0"/>
              <a:t>: </a:t>
            </a:r>
            <a:r>
              <a:rPr lang="en-GB" dirty="0"/>
              <a:t>Indicates whether the MMS message contains only text (no multimedia).0 = Contains multimedia (e.g., images, videos).1 = Text only.</a:t>
            </a:r>
            <a:endParaRPr lang="en-US" dirty="0"/>
          </a:p>
        </p:txBody>
      </p:sp>
    </p:spTree>
    <p:extLst>
      <p:ext uri="{BB962C8B-B14F-4D97-AF65-F5344CB8AC3E}">
        <p14:creationId xmlns:p14="http://schemas.microsoft.com/office/powerpoint/2010/main" val="149982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09E89-FC1F-4B44-E769-11B706359843}"/>
              </a:ext>
            </a:extLst>
          </p:cNvPr>
          <p:cNvPicPr>
            <a:picLocks noChangeAspect="1"/>
          </p:cNvPicPr>
          <p:nvPr/>
        </p:nvPicPr>
        <p:blipFill>
          <a:blip r:embed="rId2"/>
          <a:stretch>
            <a:fillRect/>
          </a:stretch>
        </p:blipFill>
        <p:spPr>
          <a:xfrm>
            <a:off x="1278548" y="323614"/>
            <a:ext cx="8637612" cy="5933665"/>
          </a:xfrm>
          <a:prstGeom prst="rect">
            <a:avLst/>
          </a:prstGeom>
        </p:spPr>
      </p:pic>
    </p:spTree>
    <p:extLst>
      <p:ext uri="{BB962C8B-B14F-4D97-AF65-F5344CB8AC3E}">
        <p14:creationId xmlns:p14="http://schemas.microsoft.com/office/powerpoint/2010/main" val="284419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50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t>Part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10515600" cy="1325563"/>
          </a:xfrm>
        </p:spPr>
        <p:txBody>
          <a:bodyPr/>
          <a:lstStyle/>
          <a:p>
            <a:r>
              <a:rPr lang="en-US">
                <a:cs typeface="Calibri Light"/>
              </a:rPr>
              <a:t>Which table contains MMS information ?</a:t>
            </a:r>
            <a:endParaRPr lang="en-US"/>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976027" y="1776909"/>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761129" y="3174205"/>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976027" y="3807618"/>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365896" y="187697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507506" y="3174205"/>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3069431" y="1175373"/>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708150" y="2161005"/>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4E0F14-4D48-2CB9-DBE8-D01A86C9B8E7}"/>
              </a:ext>
            </a:extLst>
          </p:cNvPr>
          <p:cNvCxnSpPr>
            <a:cxnSpLocks/>
          </p:cNvCxnSpPr>
          <p:nvPr/>
        </p:nvCxnSpPr>
        <p:spPr>
          <a:xfrm flipH="1">
            <a:off x="2202803" y="1474619"/>
            <a:ext cx="728656" cy="664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054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t> and </a:t>
            </a:r>
            <a:r>
              <a:rPr lang="en-US" dirty="0">
                <a:solidFill>
                  <a:schemeClr val="accent2"/>
                </a:solidFill>
              </a:rPr>
              <a:t>part</a:t>
            </a:r>
            <a:r>
              <a:rPr lang="en-US" dirty="0"/>
              <a:t> 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 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with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ea typeface="+mn-lt"/>
                <a:cs typeface="+mn-lt"/>
              </a:rPr>
              <a:t>pdu</a:t>
            </a:r>
            <a:r>
              <a:rPr lang="en-US" dirty="0">
                <a:ea typeface="+mn-lt"/>
                <a:cs typeface="+mn-lt"/>
              </a:rPr>
              <a:t> and part for reconstruct </a:t>
            </a:r>
            <a:r>
              <a:rPr lang="en-US">
                <a:ea typeface="+mn-lt"/>
                <a:cs typeface="+mn-lt"/>
              </a:rPr>
              <a:t>MMS messages</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19460</Words>
  <Application>Microsoft Office PowerPoint</Application>
  <PresentationFormat>Widescreen</PresentationFormat>
  <Paragraphs>1124</Paragraphs>
  <Slides>44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file structure </vt:lpstr>
      <vt:lpstr>Investigating mmssms.db</vt:lpstr>
      <vt:lpstr>Location of mmssms.db</vt:lpstr>
      <vt:lpstr>Summary of Most Valuable Tables in mmssms.db</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Which table contains MMS information ?</vt:lpstr>
      <vt:lpstr>Reconstruct an MMS message using pdu and part tables</vt:lpstr>
      <vt:lpstr>Approach to reconstruct an MMS message</vt:lpstr>
      <vt:lpstr>Reconstruction steps</vt:lpstr>
      <vt:lpstr>Example: MMS message with _id = 1 in the pdu table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188</cp:revision>
  <dcterms:created xsi:type="dcterms:W3CDTF">2021-01-18T02:02:41Z</dcterms:created>
  <dcterms:modified xsi:type="dcterms:W3CDTF">2025-04-07T02:54:50Z</dcterms:modified>
</cp:coreProperties>
</file>